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94" r:id="rId11"/>
    <p:sldId id="280" r:id="rId12"/>
    <p:sldId id="275" r:id="rId13"/>
    <p:sldId id="276" r:id="rId14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0" autoAdjust="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8691F-662C-4B83-9A52-50A7A251041C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114DF-FD38-4CAA-B6C5-9966FC831D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33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6114DF-FD38-4CAA-B6C5-9966FC831D7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359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4A50A-FC76-7292-D6DD-0AA9F1667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7AD975-27D0-26F5-2A10-3CBE17778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7788FD-2B2E-F804-F6D0-51E5E3E0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96457B-6F3A-3028-B3EA-977125BC2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79CCB8-45CD-30E0-F2EC-BF14A90F4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72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067000-ADC8-1F31-E01C-31E1E20E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00DC2D-61B2-6563-13AD-0DF8906C9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94BE93-F6EB-2A23-1327-072FC1F0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1E91D-E2F7-C6CC-7187-1ADC93B4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59FE99-E9BF-E8BD-F497-ABA8CBD0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61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734AB-34D9-6F4F-26EA-029735328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9E75ED-D994-02D0-2972-0FCA5B5F5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4FF1CC-4BD6-0BFF-2D4D-7C53EC4DF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A313F6-FCEC-8AF6-691A-A7011AC9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D728B4-1D6B-AAC5-309E-54134F4A7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57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34E8A-79AC-D5A5-8A6E-57D9BE88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068289-C4B0-06BF-DC6D-7F1578DD21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437B87-D03E-A720-D47C-05AE2E4FF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2F699C-7D36-A3CE-4104-6DF8907C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970FFC-AC8A-9E74-39C7-2810415C2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3B9DDC-CBD8-6C75-9CE7-D81A9C54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37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B2EF8-8779-1337-776F-A031895F5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924111-9883-92C1-9F96-A24D1ADA3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C0DEBE-5284-0682-0C3E-D3831D22A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E16954-EAC4-EC77-26E6-B5A37EF164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BB347E-56D5-FDA8-4BCE-A7EFA8615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35637A9-486A-C740-D0EF-6237D7B9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21564E6-1F26-8445-F5DD-33B53151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DFA865-C2DA-4B53-6846-8A663954E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79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26163-9818-7095-509D-3321E249A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BA31CF6-90B4-2117-0F8E-C08D4D9A2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8877B3-2AE3-7B81-F0DA-79CEDD352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EB7F4C-67F0-A2EC-9E12-5D62C3347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50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DA2B94-ECCF-667B-28E5-35B055D22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3DE637-52FF-3F7A-2852-35EFE4AD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9F622D-95A9-31C9-01DA-F140A79DA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917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23357-7B25-A4A2-D18D-74A16DC91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D36572-566C-1251-320D-3C54CB2C9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3A50EA-C8A8-3E34-D66B-8A43120E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55C8E2-FE36-25FE-C6A4-C420F2CA0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45AFBC-B4C0-5504-4603-58685987F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906144-FF52-D86E-4518-E1A23455F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03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E5BA6-5BB1-73BE-6119-A4A45736E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974176-75BF-B78D-DFE4-B147A4DDB1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92DC52-3C6E-A704-0FE6-01ECF5EC9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CC5224-FAD3-6911-E981-3A84488D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1E6813-3B90-0A5A-F607-3F29A2B9D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3D5EDD-A9A4-2130-3E7F-278448852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817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4BB1C-40D1-E751-D08F-6F097D507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705223-BAFB-63CD-687A-AEFFF34EA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46166E-8165-ABCE-ED46-C03FC8765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767E13-1C71-075F-C2F3-79B4A5A37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2F25E7-632D-E6A5-681A-5A2ECB87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85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118CA8-14BA-F818-3715-E1D95579DD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A38DC1-D024-8354-ECF1-D34A5D070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4971A2-E6C4-C20D-3DC3-6C355A70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0EA33F-662B-4EA7-CA0A-3C0769223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86288F-4142-A3F5-B576-C687C861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99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918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995D0-905D-E580-8487-95328D9C0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A2DB26-AC04-C28B-ACA7-1749E24A1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DE85E2-1F62-832A-E008-6D11D188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CD3980-EA99-3D1B-FAAF-887FD2CD4C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81CCC8-B716-530A-235A-FF0592D39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71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jp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jp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0835" y="5504561"/>
            <a:ext cx="4388998" cy="11926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90" dirty="0">
                <a:latin typeface="Arial" panose="020B0604020202020204" pitchFamily="34" charset="0"/>
                <a:cs typeface="Arial" panose="020B0604020202020204" pitchFamily="34" charset="0"/>
              </a:rPr>
              <a:t>АДРЕС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>
              <a:spcBef>
                <a:spcPts val="869"/>
              </a:spcBef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М.О.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г.о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Балашиха, Балашихинское шоссе, дом 20,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пом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361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ru-RU" sz="1100" spc="25" dirty="0">
                <a:latin typeface="Arial" panose="020B0604020202020204" pitchFamily="34" charset="0"/>
                <a:cs typeface="Arial" panose="020B0604020202020204" pitchFamily="34" charset="0"/>
              </a:rPr>
              <a:t>+7</a:t>
            </a:r>
            <a:r>
              <a:rPr lang="ru-RU" sz="11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spc="10" dirty="0">
                <a:latin typeface="Arial" panose="020B0604020202020204" pitchFamily="34" charset="0"/>
                <a:cs typeface="Arial" panose="020B0604020202020204" pitchFamily="34" charset="0"/>
              </a:rPr>
              <a:t>(495)401-61-11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info@ggkm.ru</a:t>
            </a:r>
          </a:p>
          <a:p>
            <a:pPr marL="12700" marR="5080">
              <a:spcBef>
                <a:spcPts val="869"/>
              </a:spcBef>
            </a:pPr>
            <a:endParaRPr sz="1100" dirty="0"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754" y="2087265"/>
            <a:ext cx="5315003" cy="2761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215" marR="370205" algn="l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</a:pPr>
            <a:r>
              <a:rPr lang="ru-RU" sz="2400" b="1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НАША ЦЕЛЬ</a:t>
            </a:r>
            <a:r>
              <a:rPr lang="en-US" sz="2400" dirty="0"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СОЗДАНИЕ МАКСИМАЛЬНО КОМФОРТНЫХ УСЛОВИЙ ПРОЖИВАНИЯ В ОБСЛУЖИВАЕМЫХ НАШЕЙ КОМПАНИЕЙ ДОМАХ.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F6DA885-CABD-67F0-7214-E6977286C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2" y="26261"/>
            <a:ext cx="4827439" cy="19154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92ED97-87D9-70E5-9D48-630593BF7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689" y="42773"/>
            <a:ext cx="6871828" cy="66892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12"/>
          </p:nvPr>
        </p:nvSpPr>
        <p:spPr>
          <a:xfrm>
            <a:off x="11479275" y="6553200"/>
            <a:ext cx="236220" cy="20827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CB7A68-30DC-6CDC-7BC1-DD27F73E5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EA12D0-3466-AB84-6221-F525C9B6CBF5}"/>
              </a:ext>
            </a:extLst>
          </p:cNvPr>
          <p:cNvSpPr txBox="1"/>
          <p:nvPr/>
        </p:nvSpPr>
        <p:spPr>
          <a:xfrm>
            <a:off x="152400" y="1108935"/>
            <a:ext cx="7467600" cy="966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460375" lvl="0" indent="-342900" algn="l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>
                <a:srgbClr val="FF0000"/>
              </a:buClr>
              <a:buFont typeface="Wingdings" panose="05000000000000000000" pitchFamily="2" charset="2"/>
              <a:buChar char=""/>
              <a:tabLst>
                <a:tab pos="2340610" algn="l"/>
              </a:tabLst>
            </a:pPr>
            <a:r>
              <a:rPr lang="ru-RU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2013 года мы обеспечиваем управление и комфортное проживание в принимаемых на обслуживание Жилищных комплексах: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E9F1691-AE01-10E1-15A1-AE7916483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873038"/>
            <a:ext cx="378714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FCFFC0-3D81-DCAA-1EF1-1D332B22F7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5" y="2421108"/>
            <a:ext cx="5864201" cy="3903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8A8E97-0213-A81C-D6CB-B6F98B9BA5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162" y="2421108"/>
            <a:ext cx="5708693" cy="3903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10A5693-955E-D2FF-F9E3-1D9A4DFA79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170" y="4372854"/>
            <a:ext cx="2068830" cy="21331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966A48CE-FA78-EAFD-05B6-8900DCB3D599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84455E1-AD4A-ECA9-88D1-87C97CA00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DEF659-1B43-F511-0433-0D16C715B8B4}"/>
              </a:ext>
            </a:extLst>
          </p:cNvPr>
          <p:cNvSpPr txBox="1"/>
          <p:nvPr/>
        </p:nvSpPr>
        <p:spPr>
          <a:xfrm>
            <a:off x="152400" y="1261100"/>
            <a:ext cx="7162800" cy="2250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70205" lvl="0" algn="l">
              <a:lnSpc>
                <a:spcPct val="107000"/>
              </a:lnSpc>
              <a:spcBef>
                <a:spcPts val="600"/>
              </a:spcBef>
              <a:buClr>
                <a:srgbClr val="FF0000"/>
              </a:buClr>
            </a:pPr>
            <a:r>
              <a:rPr lang="ru-RU" sz="1600" b="1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Стратегическое партнерство с Застройщиком – ГК «</a:t>
            </a:r>
            <a:r>
              <a:rPr lang="ru-RU" sz="1600" b="1" dirty="0" err="1">
                <a:solidFill>
                  <a:srgbClr val="2323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Гранель</a:t>
            </a:r>
            <a:r>
              <a:rPr lang="ru-RU" sz="1600" b="1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эффективное управление и обслуживание построенных объектов. Компания имеет современную материально-техническую базу и располагает штатом квалифицированных специалистов. В сферу деятельности входит полный комплекс работ по обслуживанию внутренних инженерных систем зданий, благоустройству и содержанию</a:t>
            </a:r>
            <a:r>
              <a:rPr lang="ru-RU" sz="1800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общественных зон и прилегающей территории.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AD30A11-80BF-EAE7-7CF9-E7546ECDF6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18" y="3488069"/>
            <a:ext cx="5867400" cy="251731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0BA191F-2501-766C-F61E-7ABDBC7A1A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459" y="65940"/>
            <a:ext cx="4899541" cy="6639660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B481C490-4DB3-D222-3824-E4D702CBB4C1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5EED697-1AE1-EA09-9237-903877350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34F214B-947D-E54C-09E3-82002CD05C0E}"/>
              </a:ext>
            </a:extLst>
          </p:cNvPr>
          <p:cNvSpPr txBox="1"/>
          <p:nvPr/>
        </p:nvSpPr>
        <p:spPr>
          <a:xfrm>
            <a:off x="111051" y="2604897"/>
            <a:ext cx="50459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lang="ru-RU" sz="1400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</a:t>
            </a:r>
            <a:r>
              <a:rPr lang="ru-RU"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татьи</a:t>
            </a:r>
            <a:r>
              <a:rPr lang="ru-RU" sz="14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ЖК</a:t>
            </a:r>
            <a:r>
              <a:rPr lang="ru-RU" sz="14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spc="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4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4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14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400" b="1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4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>
              <a:lnSpc>
                <a:spcPct val="100000"/>
              </a:lnSpc>
            </a:pP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sz="1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</a:t>
            </a:r>
            <a:r>
              <a:rPr lang="ru-RU"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ым</a:t>
            </a:r>
            <a:r>
              <a:rPr lang="ru-RU" sz="1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1484" indent="-360045">
              <a:lnSpc>
                <a:spcPct val="100000"/>
              </a:lnSpc>
              <a:buFont typeface="Wingdings"/>
              <a:buChar char=""/>
              <a:tabLst>
                <a:tab pos="451484" algn="l"/>
                <a:tab pos="452120" algn="l"/>
              </a:tabLst>
            </a:pPr>
            <a:r>
              <a:rPr lang="ru-RU"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2075" marR="300355">
              <a:lnSpc>
                <a:spcPct val="100000"/>
              </a:lnSpc>
              <a:buFont typeface="Wingdings"/>
              <a:buChar char=""/>
              <a:tabLst>
                <a:tab pos="451484" algn="l"/>
                <a:tab pos="452120" algn="l"/>
              </a:tabLst>
            </a:pPr>
            <a:r>
              <a:rPr lang="ru-RU"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</a:t>
            </a:r>
            <a:r>
              <a:rPr lang="ru-RU"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14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</a:t>
            </a:r>
            <a:r>
              <a:rPr lang="ru-RU" sz="14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ым</a:t>
            </a:r>
            <a:r>
              <a:rPr lang="ru-RU" sz="1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  </a:t>
            </a:r>
            <a:r>
              <a:rPr lang="ru-RU" sz="1400" spc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ТСЖ</a:t>
            </a:r>
            <a:r>
              <a:rPr lang="ru-RU" sz="14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ru-RU" sz="1400" spc="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1484" indent="-360045">
              <a:lnSpc>
                <a:spcPct val="100000"/>
              </a:lnSpc>
              <a:buFont typeface="Wingdings"/>
              <a:buChar char=""/>
              <a:tabLst>
                <a:tab pos="451484" algn="l"/>
                <a:tab pos="452120" algn="l"/>
              </a:tabLst>
            </a:pPr>
            <a:r>
              <a:rPr lang="ru-RU" sz="14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</a:t>
            </a:r>
            <a:r>
              <a:rPr lang="ru-RU" sz="14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яющ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4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14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ганизаци</a:t>
            </a:r>
            <a:r>
              <a:rPr lang="ru-RU" sz="14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BF576D-6920-3500-CFB3-A7668F77FC24}"/>
              </a:ext>
            </a:extLst>
          </p:cNvPr>
          <p:cNvSpPr txBox="1"/>
          <p:nvPr/>
        </p:nvSpPr>
        <p:spPr>
          <a:xfrm>
            <a:off x="304800" y="1369396"/>
            <a:ext cx="6094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lang="ru-RU" sz="2000" b="1" spc="210" dirty="0">
                <a:latin typeface="Arial" panose="020B0604020202020204" pitchFamily="34" charset="0"/>
                <a:cs typeface="Arial" panose="020B0604020202020204" pitchFamily="34" charset="0"/>
              </a:rPr>
              <a:t>Наши </a:t>
            </a:r>
            <a:r>
              <a:rPr lang="ru-RU" sz="2000" b="1" spc="210" dirty="0" err="1">
                <a:latin typeface="Arial" panose="020B0604020202020204" pitchFamily="34" charset="0"/>
                <a:cs typeface="Arial" panose="020B0604020202020204" pitchFamily="34" charset="0"/>
              </a:rPr>
              <a:t>приемущества</a:t>
            </a:r>
            <a:r>
              <a:rPr lang="ru-RU" sz="2000" b="1" spc="21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8FAEA9CA-71C5-003A-D36B-A884EC0EA15C}"/>
              </a:ext>
            </a:extLst>
          </p:cNvPr>
          <p:cNvSpPr txBox="1"/>
          <p:nvPr/>
        </p:nvSpPr>
        <p:spPr>
          <a:xfrm>
            <a:off x="4876800" y="1721369"/>
            <a:ext cx="7181215" cy="133177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 marR="280035">
              <a:lnSpc>
                <a:spcPct val="100000"/>
              </a:lnSpc>
              <a:spcBef>
                <a:spcPts val="305"/>
              </a:spcBef>
            </a:pPr>
            <a:r>
              <a:rPr sz="12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sz="12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целями </a:t>
            </a:r>
            <a:r>
              <a:rPr sz="12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sz="12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многоквартирным </a:t>
            </a:r>
            <a:r>
              <a:rPr sz="12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домом </a:t>
            </a:r>
            <a:r>
              <a:rPr sz="12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безопасных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проживания,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надлежащего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многоквартирном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доме,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sz="1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указанным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имуществом,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2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sz="1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 </a:t>
            </a:r>
            <a:r>
              <a:rPr sz="1200" spc="-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гражданам,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проживающим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многоквартирном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доме.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marR="99695">
              <a:lnSpc>
                <a:spcPct val="100000"/>
              </a:lnSpc>
              <a:spcBef>
                <a:spcPts val="5"/>
              </a:spcBef>
            </a:pPr>
            <a:r>
              <a:rPr sz="1200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управлении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многоквартирным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домом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управляющей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несет</a:t>
            </a:r>
            <a:r>
              <a:rPr sz="12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  <a:r>
              <a:rPr sz="12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sz="1200" spc="-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собственниками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многоквартирном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доме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всех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(или)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работ,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надлежащее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доме.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0CA27F5D-7814-4151-35E9-9723846DD46B}"/>
              </a:ext>
            </a:extLst>
          </p:cNvPr>
          <p:cNvSpPr txBox="1"/>
          <p:nvPr/>
        </p:nvSpPr>
        <p:spPr>
          <a:xfrm>
            <a:off x="4876799" y="3301563"/>
            <a:ext cx="7181215" cy="1332416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323850">
              <a:lnSpc>
                <a:spcPct val="100000"/>
              </a:lnSpc>
              <a:spcBef>
                <a:spcPts val="310"/>
              </a:spcBef>
            </a:pPr>
            <a:r>
              <a:rPr sz="1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sz="12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домом</a:t>
            </a:r>
            <a:r>
              <a:rPr sz="12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управляющей</a:t>
            </a:r>
            <a:r>
              <a:rPr sz="1200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</a:t>
            </a:r>
            <a:r>
              <a:rPr sz="12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</a:t>
            </a:r>
            <a:r>
              <a:rPr sz="12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общим </a:t>
            </a:r>
            <a:r>
              <a:rPr sz="1200" spc="-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имуществом,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именно: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850" indent="-360045">
              <a:lnSpc>
                <a:spcPct val="100000"/>
              </a:lnSpc>
              <a:buFont typeface="Wingdings"/>
              <a:buChar char=""/>
              <a:tabLst>
                <a:tab pos="450850" algn="l"/>
                <a:tab pos="451484" algn="l"/>
              </a:tabLst>
            </a:pP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Квалифицированная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r>
              <a:rPr sz="1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дома;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850" indent="-360045">
              <a:lnSpc>
                <a:spcPct val="100000"/>
              </a:lnSpc>
              <a:buFont typeface="Wingdings"/>
              <a:buChar char=""/>
              <a:tabLst>
                <a:tab pos="450850" algn="l"/>
                <a:tab pos="451484" algn="l"/>
              </a:tabLst>
            </a:pPr>
            <a:r>
              <a:rPr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ресурсов,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количества;</a:t>
            </a:r>
          </a:p>
          <a:p>
            <a:pPr marL="450850" indent="-360045">
              <a:lnSpc>
                <a:spcPct val="100000"/>
              </a:lnSpc>
              <a:buFont typeface="Wingdings"/>
              <a:buChar char=""/>
              <a:tabLst>
                <a:tab pos="450850" algn="l"/>
                <a:tab pos="451484" algn="l"/>
              </a:tabLst>
            </a:pPr>
            <a:r>
              <a:rPr sz="1200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</a:t>
            </a:r>
            <a:r>
              <a:rPr sz="1200" spc="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ативное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sz="12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ройщи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12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850" indent="-360045">
              <a:lnSpc>
                <a:spcPct val="100000"/>
              </a:lnSpc>
              <a:buFont typeface="Wingdings"/>
              <a:buChar char=""/>
              <a:tabLst>
                <a:tab pos="450850" algn="l"/>
                <a:tab pos="451484" algn="l"/>
              </a:tabLst>
            </a:pPr>
            <a:r>
              <a:rPr sz="1200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spc="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бс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ый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ый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р;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0850" indent="-360045">
              <a:lnSpc>
                <a:spcPct val="100000"/>
              </a:lnSpc>
              <a:buFont typeface="Wingdings"/>
              <a:buChar char=""/>
              <a:tabLst>
                <a:tab pos="450850" algn="l"/>
                <a:tab pos="451484" algn="l"/>
              </a:tabLst>
            </a:pPr>
            <a:r>
              <a:rPr sz="1200" spc="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общих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собраний.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9">
            <a:extLst>
              <a:ext uri="{FF2B5EF4-FFF2-40B4-BE49-F238E27FC236}">
                <a16:creationId xmlns:a16="http://schemas.microsoft.com/office/drawing/2014/main" id="{8D644BAE-9821-924A-A2C7-7E6572A6FCA4}"/>
              </a:ext>
            </a:extLst>
          </p:cNvPr>
          <p:cNvSpPr txBox="1"/>
          <p:nvPr/>
        </p:nvSpPr>
        <p:spPr>
          <a:xfrm>
            <a:off x="4876798" y="4882398"/>
            <a:ext cx="7181215" cy="1333057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5"/>
              </a:spcBef>
            </a:pPr>
            <a:r>
              <a:rPr sz="1200" b="1" spc="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sz="1200" b="1" spc="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200" b="1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sz="1200" b="1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z="1200" b="1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яю</a:t>
            </a:r>
            <a:r>
              <a:rPr sz="1200" b="1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sz="1200" b="1" spc="-2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sz="1200" b="1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4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b="1" spc="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200" b="1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sz="1200" b="1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анизация</a:t>
            </a:r>
            <a:r>
              <a:rPr lang="ru-RU" sz="12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«ГРАНЕЛЬЖКХ»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marR="85090">
              <a:lnSpc>
                <a:spcPct val="100000"/>
              </a:lnSpc>
            </a:pP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контролирует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четкое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услуги,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собственной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финансовой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базой,</a:t>
            </a:r>
            <a:r>
              <a:rPr sz="1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оплате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подрядчиков</a:t>
            </a:r>
            <a:r>
              <a:rPr sz="12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покрыть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</a:t>
            </a:r>
            <a:r>
              <a:rPr sz="12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чему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sz="1200" spc="-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останавливается.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" marR="1061085">
              <a:lnSpc>
                <a:spcPct val="100000"/>
              </a:lnSpc>
            </a:pPr>
            <a:r>
              <a:rPr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Знание</a:t>
            </a:r>
            <a:r>
              <a:rPr sz="1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норм,</a:t>
            </a:r>
            <a:r>
              <a:rPr sz="1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особенностей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предоставляемых</a:t>
            </a:r>
            <a:r>
              <a:rPr sz="1200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sz="12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ЖКХ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выигрывать</a:t>
            </a:r>
            <a:r>
              <a:rPr sz="1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споры </a:t>
            </a:r>
            <a:r>
              <a:rPr sz="1200" spc="-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поставщиками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</a:t>
            </a:r>
            <a:r>
              <a:rPr sz="12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6E252374-B680-3A38-3ECE-D9063B83C3FE}"/>
              </a:ext>
            </a:extLst>
          </p:cNvPr>
          <p:cNvSpPr txBox="1"/>
          <p:nvPr/>
        </p:nvSpPr>
        <p:spPr>
          <a:xfrm>
            <a:off x="133987" y="4887379"/>
            <a:ext cx="4606717" cy="133177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5"/>
              </a:spcBef>
            </a:pPr>
            <a:r>
              <a:rPr sz="1200" b="1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sz="12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2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sz="1200" b="1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b="1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2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sz="12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sz="1200" b="1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200" b="1" spc="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упно</a:t>
            </a:r>
            <a:r>
              <a:rPr sz="12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200" b="1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200" b="1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805" marR="93345">
              <a:lnSpc>
                <a:spcPct val="100000"/>
              </a:lnSpc>
            </a:pPr>
            <a:r>
              <a:rPr sz="1200" spc="10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1200" spc="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</a:t>
            </a:r>
            <a:r>
              <a:rPr lang="ru-RU" sz="1200" spc="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иях</a:t>
            </a:r>
            <a:r>
              <a:rPr lang="ru-RU"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наших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ЖК </a:t>
            </a:r>
            <a:r>
              <a:rPr sz="1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круглосуточная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аварийно-диспетчерская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служба,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гарантирует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</a:t>
            </a:r>
            <a:r>
              <a:rPr sz="12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аварийных</a:t>
            </a:r>
            <a:r>
              <a:rPr sz="12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</a:t>
            </a:r>
            <a:r>
              <a:rPr sz="1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sz="1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sz="1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инженерными</a:t>
            </a:r>
            <a:r>
              <a:rPr sz="1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системами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Аварийно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z="1200" spc="-3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диспетчерская </a:t>
            </a:r>
            <a:r>
              <a:rPr sz="12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мониторит </a:t>
            </a:r>
            <a:r>
              <a:rPr sz="1200" spc="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инженерных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потребляемых</a:t>
            </a:r>
            <a:r>
              <a:rPr sz="1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жителями</a:t>
            </a:r>
            <a:r>
              <a:rPr sz="12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коммунальных</a:t>
            </a:r>
            <a:r>
              <a:rPr sz="12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</a:t>
            </a:r>
            <a:r>
              <a:rPr sz="1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DD6CCD1C-3728-7E1F-A41E-F6BAD8FAD473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5</a:t>
            </a:fld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5D9C49-5162-2A8E-F71A-3CCB2F0AD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FDE8C3E-9D77-A164-A834-5722F89B8674}"/>
              </a:ext>
            </a:extLst>
          </p:cNvPr>
          <p:cNvSpPr txBox="1"/>
          <p:nvPr/>
        </p:nvSpPr>
        <p:spPr>
          <a:xfrm>
            <a:off x="152400" y="1143000"/>
            <a:ext cx="6172200" cy="1839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70205" lvl="0" algn="l">
              <a:lnSpc>
                <a:spcPct val="107000"/>
              </a:lnSpc>
              <a:spcBef>
                <a:spcPts val="600"/>
              </a:spcBef>
              <a:buClr>
                <a:srgbClr val="FF0000"/>
              </a:buClr>
            </a:pPr>
            <a:r>
              <a:rPr lang="ru-RU" b="1" dirty="0">
                <a:solidFill>
                  <a:srgbClr val="23232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Наши Сотрудники!</a:t>
            </a:r>
          </a:p>
          <a:p>
            <a:pPr marR="370205" lvl="0" algn="l">
              <a:lnSpc>
                <a:spcPct val="107000"/>
              </a:lnSpc>
              <a:spcBef>
                <a:spcPts val="600"/>
              </a:spcBef>
              <a:buClr>
                <a:srgbClr val="FF0000"/>
              </a:buClr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Мы предъявляем максимальные требования к уровню профессиональной подготовки инженеров и всех специалистов. Сотрудники УК совместно с уполномоченными подрядными организациями и официальными органами контролируют монтаж и испытания каждого элемента, обеспечивают последующую эксплуатацию согласно правилам гарантийного обслуживания. В итоге все системы дома работают так, как это предусматривалось проектом и изначальным замыслом девелопера 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4ACF2-C5CD-BC92-8276-DFA65051B22B}"/>
              </a:ext>
            </a:extLst>
          </p:cNvPr>
          <p:cNvSpPr txBox="1"/>
          <p:nvPr/>
        </p:nvSpPr>
        <p:spPr>
          <a:xfrm>
            <a:off x="-381000" y="3069945"/>
            <a:ext cx="6629400" cy="2328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80670" lvl="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  <a:buClr>
                <a:srgbClr val="FF0000"/>
              </a:buClr>
            </a:pPr>
            <a:r>
              <a:rPr lang="ru-RU" sz="12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Сотрудники Управляющей Компании «ГРАНЕЛЬЖКХ»: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40385" marR="28067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Обеспечивают безопасность проживания; </a:t>
            </a:r>
          </a:p>
          <a:p>
            <a:pPr marL="540385" marR="28067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Содержат многоквартирные дома и паркинги в надлежащем состоянии, проводят ремонт помещений и оборудования;</a:t>
            </a:r>
          </a:p>
          <a:p>
            <a:pPr marL="540385" marR="28067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• Обеспечивают безаварийное функционирование всех инженерных систем и выполнение регламентных работ;</a:t>
            </a:r>
          </a:p>
          <a:p>
            <a:pPr marL="540385" marR="28067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• Предотвращают и оперативно ликвидируют аварийные ситуации;</a:t>
            </a:r>
          </a:p>
          <a:p>
            <a:pPr marL="540385" marR="28067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• Обеспечивают чистоту и порядок в местах общего пользования и поддерживают надлежащее санитарное состояние придомовой территории;</a:t>
            </a:r>
          </a:p>
          <a:p>
            <a:pPr marL="540385" marR="280670" algn="l">
              <a:lnSpc>
                <a:spcPct val="107000"/>
              </a:lnSpc>
              <a:spcBef>
                <a:spcPts val="20"/>
              </a:spcBef>
              <a:spcAft>
                <a:spcPts val="100"/>
              </a:spcAft>
            </a:pPr>
            <a:r>
              <a:rPr lang="ru-RU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• Совершенствуют элементы Благоустройства дома и придомовой территории;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04A638E-AECF-59F8-BABA-1F91D6B02D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43000"/>
            <a:ext cx="4462145" cy="2004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4EF8029-21DC-63CB-3142-8CF743CCC2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426781"/>
            <a:ext cx="5395723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325D6027-FC30-36D2-AC03-66296E5D7E35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5D9C49-5162-2A8E-F71A-3CCB2F0AD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8928"/>
            <a:ext cx="2637716" cy="10465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AC04E7-90B0-B40A-9465-E6BC25743113}"/>
              </a:ext>
            </a:extLst>
          </p:cNvPr>
          <p:cNvSpPr txBox="1"/>
          <p:nvPr/>
        </p:nvSpPr>
        <p:spPr>
          <a:xfrm>
            <a:off x="152400" y="1905000"/>
            <a:ext cx="7923320" cy="1796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80670" lvl="0" algn="l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0000"/>
              </a:buClr>
            </a:pP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распоряжении наших обособленных подразделений в каждом из Жилищных комплексов имеется полностью укомплектованный штат квалифицированных и обученных сотрудников, которые в любой момент могут решить поставленную задачу или помочь собственнику в решении возникшего вопроса.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0670" lvl="0" algn="l">
              <a:lnSpc>
                <a:spcPct val="107000"/>
              </a:lnSpc>
              <a:spcAft>
                <a:spcPts val="800"/>
              </a:spcAft>
              <a:buClr>
                <a:srgbClr val="FF0000"/>
              </a:buClr>
            </a:pPr>
            <a:r>
              <a:rPr lang="ru-RU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каждом из участков присутствует специальная техника в необходимом количестве для обеспечения выполнения всего спектра услуг по содержанию и уборке территорий Жилищного комплекса.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B87962-D4BC-0C5B-687D-1E3883E15E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4100444"/>
            <a:ext cx="7923321" cy="199555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49CF82-C7F2-9774-81DB-1BB39906DB5E}"/>
              </a:ext>
            </a:extLst>
          </p:cNvPr>
          <p:cNvSpPr txBox="1"/>
          <p:nvPr/>
        </p:nvSpPr>
        <p:spPr>
          <a:xfrm>
            <a:off x="152400" y="1402157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Мы можем все!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83E7AD2-F5CC-1F8D-D0C6-00E8CA7F6B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640" y="2559220"/>
            <a:ext cx="3719960" cy="3536780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5F7BC172-1420-286E-5C2E-726045596422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744649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1D2085A-3FA5-F1F0-7EF1-5599184F4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BFEC494-97AC-B5FC-DE87-E864C66A6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ECD6EB6-A0A3-2788-0E15-F9D3909A3D85}"/>
              </a:ext>
            </a:extLst>
          </p:cNvPr>
          <p:cNvSpPr txBox="1"/>
          <p:nvPr/>
        </p:nvSpPr>
        <p:spPr>
          <a:xfrm>
            <a:off x="228600" y="2105561"/>
            <a:ext cx="60939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91440" lvl="0" algn="l">
              <a:spcBef>
                <a:spcPts val="600"/>
              </a:spcBef>
              <a:spcAft>
                <a:spcPts val="1200"/>
              </a:spcAft>
              <a:buClr>
                <a:srgbClr val="FF0000"/>
              </a:buClr>
            </a:pPr>
            <a:r>
              <a:rPr lang="ru-RU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Первый год жизни нового дома – время, когда закладывается база его дальнейшей благополучной эксплуатации. Этот период требует самого серьезного участия специалистов, которые владеют всей исходной информацией и необходимыми компетенциями.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1F78BC-D6CE-DF84-D728-9FC18182B7F8}"/>
              </a:ext>
            </a:extLst>
          </p:cNvPr>
          <p:cNvSpPr txBox="1"/>
          <p:nvPr/>
        </p:nvSpPr>
        <p:spPr>
          <a:xfrm>
            <a:off x="228600" y="1600200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Взаимодействие!</a:t>
            </a:r>
            <a:endParaRPr lang="ru-RU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C733D3-BD60-66EE-C1F2-15A983693974}"/>
              </a:ext>
            </a:extLst>
          </p:cNvPr>
          <p:cNvSpPr txBox="1"/>
          <p:nvPr/>
        </p:nvSpPr>
        <p:spPr>
          <a:xfrm>
            <a:off x="5869406" y="2105561"/>
            <a:ext cx="6322594" cy="1396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50545" lvl="0" algn="l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Clr>
                <a:srgbClr val="FF0000"/>
              </a:buClr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первого дня, с момента выдачи ключей от новой квартиры мы всегда готовы и открыты к взаимодействию с жителями нашего района, готовы решить возникший вопрос и произвести все необходимые работы для достижения поставленных целей!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B5204CB-2DCE-9621-DC04-991A44B7F0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6" y="3765374"/>
            <a:ext cx="7278220" cy="24068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D1578E1-DAE6-ED52-A82A-B3631A698C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402" y="3765374"/>
            <a:ext cx="3611141" cy="2406826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14038491-E355-E111-AFE9-8D5C769A51EC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437387"/>
            <a:ext cx="1552956" cy="3886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538746F-F30F-2504-5C95-9D7073A79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0E66F9-2641-0EF9-4622-5FC2B4FD3DC9}"/>
              </a:ext>
            </a:extLst>
          </p:cNvPr>
          <p:cNvSpPr txBox="1"/>
          <p:nvPr/>
        </p:nvSpPr>
        <p:spPr>
          <a:xfrm>
            <a:off x="152400" y="1483965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ВЫХОДИМ НА НОВЫЙ УРОВЕНЬ!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B4C10D-ED4E-B8D3-947F-886CF6418D46}"/>
              </a:ext>
            </a:extLst>
          </p:cNvPr>
          <p:cNvSpPr txBox="1"/>
          <p:nvPr/>
        </p:nvSpPr>
        <p:spPr>
          <a:xfrm>
            <a:off x="152400" y="1861318"/>
            <a:ext cx="7162800" cy="869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70205" lvl="0" algn="l">
              <a:lnSpc>
                <a:spcPct val="107000"/>
              </a:lnSpc>
              <a:spcBef>
                <a:spcPts val="600"/>
              </a:spcBef>
              <a:spcAft>
                <a:spcPts val="1200"/>
              </a:spcAft>
              <a:buClr>
                <a:srgbClr val="FF0000"/>
              </a:buClr>
            </a:pPr>
            <a:r>
              <a:rPr lang="ru-R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каждому дому закреплены специалисты по эксплуатации жилого фонда. В любой момент житель может обратиться к специалистам с проблемой и предложением.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Рисунок 22">
            <a:extLst>
              <a:ext uri="{FF2B5EF4-FFF2-40B4-BE49-F238E27FC236}">
                <a16:creationId xmlns:a16="http://schemas.microsoft.com/office/drawing/2014/main" id="{67C05CBD-7428-E35B-AE26-39EF7B100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53" y="4151016"/>
            <a:ext cx="1552489" cy="145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3">
            <a:extLst>
              <a:ext uri="{FF2B5EF4-FFF2-40B4-BE49-F238E27FC236}">
                <a16:creationId xmlns:a16="http://schemas.microsoft.com/office/drawing/2014/main" id="{3D8FB46B-FB0A-EC69-26FF-9D0B51DB5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64" y="4151016"/>
            <a:ext cx="1552489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8C4528F3-D77A-8294-3049-693EDB4CC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970579"/>
            <a:ext cx="14245059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1413" algn="l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Мы внедряем дистанционные методы в процессе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1413" algn="l"/>
              </a:tabLst>
            </a:pP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  к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оммуникации с жителями наших домов, сайт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GGKM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RU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1413" algn="l"/>
              </a:tabLst>
            </a:pP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 М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обильное приложение «ГРАНЕЛЬЖКХ»,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951413" algn="l"/>
              </a:tabLst>
            </a:pPr>
            <a:r>
              <a:rPr lang="ru-RU" altLang="ru-RU" sz="1600" dirty="0"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которое можно скачать просканировав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-код: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1413" algn="l"/>
              </a:tabLs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904F95E2-320B-81AD-2DE6-9CD80C898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254" y="5598815"/>
            <a:ext cx="142450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1413" algn="l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Версия для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Версия для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Android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1139B0-F197-003F-8E97-6643FF2EC9A7}"/>
              </a:ext>
            </a:extLst>
          </p:cNvPr>
          <p:cNvSpPr txBox="1"/>
          <p:nvPr/>
        </p:nvSpPr>
        <p:spPr>
          <a:xfrm>
            <a:off x="6569147" y="3754478"/>
            <a:ext cx="74264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1413" algn="l"/>
              </a:tabLst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Круглосуточная Аварийно-диспетчерская служба: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BE14FC4-FA72-A3B1-F994-DFF0B5AA30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147" y="807472"/>
            <a:ext cx="4279887" cy="285325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5291803-8593-2686-0E9D-AEB338CF13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0608" y="4776019"/>
            <a:ext cx="4324245" cy="786227"/>
          </a:xfrm>
          <a:prstGeom prst="rect">
            <a:avLst/>
          </a:prstGeom>
        </p:spPr>
      </p:pic>
      <p:pic>
        <p:nvPicPr>
          <p:cNvPr id="2051" name="Рисунок 2050">
            <a:extLst>
              <a:ext uri="{FF2B5EF4-FFF2-40B4-BE49-F238E27FC236}">
                <a16:creationId xmlns:a16="http://schemas.microsoft.com/office/drawing/2014/main" id="{3CD2C4EF-7BD9-DACE-C61D-B02ADD4BEF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5091" y="4101649"/>
            <a:ext cx="4249762" cy="686992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8E1B9032-B479-5276-618B-2098445DFA9A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72A33F-390D-A56E-2C39-F7CF77D6F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pic>
        <p:nvPicPr>
          <p:cNvPr id="3076" name="Рисунок 24">
            <a:extLst>
              <a:ext uri="{FF2B5EF4-FFF2-40B4-BE49-F238E27FC236}">
                <a16:creationId xmlns:a16="http://schemas.microsoft.com/office/drawing/2014/main" id="{B99406A0-3784-EAFA-D2DC-CCA6B6526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29" y="4611471"/>
            <a:ext cx="2876550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Рисунок 26">
            <a:extLst>
              <a:ext uri="{FF2B5EF4-FFF2-40B4-BE49-F238E27FC236}">
                <a16:creationId xmlns:a16="http://schemas.microsoft.com/office/drawing/2014/main" id="{417E532E-7F62-A1C6-F584-D85DDB431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953000"/>
            <a:ext cx="1811161" cy="99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Рисунок 27">
            <a:extLst>
              <a:ext uri="{FF2B5EF4-FFF2-40B4-BE49-F238E27FC236}">
                <a16:creationId xmlns:a16="http://schemas.microsoft.com/office/drawing/2014/main" id="{4DEE2B5D-26CD-CD0B-FE7A-2B1CFB365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650" y="5209272"/>
            <a:ext cx="3054115" cy="72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Рисунок 28">
            <a:extLst>
              <a:ext uri="{FF2B5EF4-FFF2-40B4-BE49-F238E27FC236}">
                <a16:creationId xmlns:a16="http://schemas.microsoft.com/office/drawing/2014/main" id="{09482E22-7864-4D43-97BD-DAD42CDFC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4762401"/>
            <a:ext cx="1615840" cy="161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378339A9-E077-9E03-BA50-FB256ED31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729" y="3578422"/>
            <a:ext cx="2272829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951413" algn="l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Многочисленные Государственные информационные системы: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1413" algn="l"/>
              </a:tabLs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D3C5B36-3801-0103-FD67-07E8DE8DE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49" y="3922243"/>
            <a:ext cx="2272829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14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1413" algn="l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«ЕИАС ЖКХ», «ГИС ЖКХ», «Дома Москвы», «Электронный Дом» и многие другие.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1413" algn="l"/>
              </a:tabLs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A500F34-0057-11CA-E91D-0AAE1B22D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886199"/>
            <a:ext cx="227282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8">
            <a:extLst>
              <a:ext uri="{FF2B5EF4-FFF2-40B4-BE49-F238E27FC236}">
                <a16:creationId xmlns:a16="http://schemas.microsoft.com/office/drawing/2014/main" id="{CB8DF657-DF44-87AF-6657-B1AE76352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886199"/>
            <a:ext cx="227282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A0E27475-828F-07E6-2764-7356A0C5D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886199"/>
            <a:ext cx="227282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AE0B58-1FBF-5616-9C62-1F0A37AB1135}"/>
              </a:ext>
            </a:extLst>
          </p:cNvPr>
          <p:cNvSpPr txBox="1"/>
          <p:nvPr/>
        </p:nvSpPr>
        <p:spPr>
          <a:xfrm>
            <a:off x="200729" y="1355863"/>
            <a:ext cx="11862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Информационные системы!</a:t>
            </a:r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4AAD61-9437-4957-CFB3-50AFF4BAA797}"/>
              </a:ext>
            </a:extLst>
          </p:cNvPr>
          <p:cNvSpPr txBox="1"/>
          <p:nvPr/>
        </p:nvSpPr>
        <p:spPr>
          <a:xfrm>
            <a:off x="164757" y="1905268"/>
            <a:ext cx="1186248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«ГРАНЕЛЬЖКХ» производит весь спектр работ в информационном поле, обеспечивая соблюдение законодательства в части раскрытия информации.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Мы интегрированы со всеми Государственными информационными системами, что позволяет быть максимально открытыми и прозрачными, получать обращения граждан и реагировать на запросы надзорных органов.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Любой из наших жителей всегда может получить информацию о характеристиках своего дома, начислениях и оплатах, воспользоваться всеми функциями представленными на информационных порталах.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4B1341A3-ECFF-B481-146A-5EE015BE506C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72A33F-390D-A56E-2C39-F7CF77D6F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841B8A2-2604-6A9C-EC18-4E64764616CF}"/>
              </a:ext>
            </a:extLst>
          </p:cNvPr>
          <p:cNvSpPr txBox="1"/>
          <p:nvPr/>
        </p:nvSpPr>
        <p:spPr>
          <a:xfrm>
            <a:off x="152400" y="1524000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 в социальных сетях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!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2E660C-35B4-50AC-B9D3-C42C85E5FC8E}"/>
              </a:ext>
            </a:extLst>
          </p:cNvPr>
          <p:cNvSpPr txBox="1"/>
          <p:nvPr/>
        </p:nvSpPr>
        <p:spPr>
          <a:xfrm>
            <a:off x="152400" y="1951672"/>
            <a:ext cx="671763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новом тысячелетии никуда не деться от социальных сетей, так как практически вся основная масса людей черпают информацию именно отсюда, потому что это удобно и не требует от людей каких либо трудозатрат! </a:t>
            </a: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стороне мы не останемся и приглашаем Вас </a:t>
            </a:r>
            <a:r>
              <a:rPr lang="ru-RU" altLang="ru-RU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посетить наши страницы, наши ресурсы, где ежедневно мы делимся происходящем в наших Жилых комплексах, проделанными работами, актуальными и обсуждаемыми вопросами, новостями в сфере ЖКХ и многое другое! </a:t>
            </a:r>
          </a:p>
          <a:p>
            <a:r>
              <a:rPr lang="ru-RU" altLang="ru-RU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Вступайте и будьте частью нашей большой семь! </a:t>
            </a:r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F2B039-6DAA-26EF-1894-207712F93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038" y="1632427"/>
            <a:ext cx="4822726" cy="32176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4A82301-D775-7E1D-B33D-2778388310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182962"/>
            <a:ext cx="1219200" cy="121702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10A5C17-1AA9-AB0A-8CE8-CF77DC588E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5241106"/>
            <a:ext cx="1354352" cy="125780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5A8A947-20BB-D791-7935-CF20A67748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975059"/>
            <a:ext cx="1608722" cy="160872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45D4542-8EE2-4E86-0F85-4FFBCD9432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352" y="4975059"/>
            <a:ext cx="1608722" cy="160872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D6A1382-9870-08C4-605E-3B29839460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00" y="5182962"/>
            <a:ext cx="1164513" cy="11929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83DCB30-E616-083F-7FD2-263F2B0727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262" y="4975059"/>
            <a:ext cx="1608722" cy="1608722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B1A2A719-4A78-4FCA-83C4-598FB3231582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23114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72A33F-390D-A56E-2C39-F7CF77D6F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4" y="62942"/>
            <a:ext cx="2637716" cy="1046578"/>
          </a:xfrm>
          <a:prstGeom prst="rect">
            <a:avLst/>
          </a:prstGeom>
        </p:spPr>
      </p:pic>
      <p:sp>
        <p:nvSpPr>
          <p:cNvPr id="23" name="Rectangle 8">
            <a:extLst>
              <a:ext uri="{FF2B5EF4-FFF2-40B4-BE49-F238E27FC236}">
                <a16:creationId xmlns:a16="http://schemas.microsoft.com/office/drawing/2014/main" id="{749E594E-533E-4B18-02D6-051E41638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813" y="34147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8CCC4F-697B-11A6-A092-7F6DC9FA4DDF}"/>
              </a:ext>
            </a:extLst>
          </p:cNvPr>
          <p:cNvSpPr txBox="1"/>
          <p:nvPr/>
        </p:nvSpPr>
        <p:spPr>
          <a:xfrm>
            <a:off x="288782" y="3193351"/>
            <a:ext cx="770230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1200"/>
              </a:spcAft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лавная и самая дорогая покупка в жизни каждого человека – это квартира. Гарантийный и послегарантийный период обслуживания жилья – это огромная ответственность, которая должна быть в надежных руках. Ведь новая квартира – это не какие-то «</a:t>
            </a:r>
            <a:r>
              <a:rPr lang="ru-RU" sz="1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бетонометры</a:t>
            </a:r>
            <a:r>
              <a:rPr lang="ru-RU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», а продукт современных технологий, разработанный и созданный для вашего комфорта и безопасности. И ваше пространство комфорта, уюта, безопасности – это не только то, что включено в понятие «жилая площадь». Это также домовое имущество, места общего пользования, инженерные системы, конструктивные и технические узлы – все, от чего зависит долговечность, надежность и удобство пользования, а также сохранение потребительских характеристик и стоимости жилья в течение многих десятилетий. Будьте в этом уверены!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BDAF57-086B-C557-DA80-073FF780842C}"/>
              </a:ext>
            </a:extLst>
          </p:cNvPr>
          <p:cNvSpPr txBox="1"/>
          <p:nvPr/>
        </p:nvSpPr>
        <p:spPr>
          <a:xfrm>
            <a:off x="311750" y="1296205"/>
            <a:ext cx="7689249" cy="1749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1200"/>
              </a:spcAft>
            </a:pPr>
            <a:r>
              <a:rPr lang="ru-RU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Покупая новый автомобиль, мы обслуживаем его у официального</a:t>
            </a:r>
          </a:p>
          <a:p>
            <a:pPr algn="l">
              <a:spcBef>
                <a:spcPts val="190"/>
              </a:spcBef>
              <a:spcAft>
                <a:spcPts val="1200"/>
              </a:spcAft>
            </a:pPr>
            <a:r>
              <a:rPr lang="ru-RU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дилера, зная, что качество обеспечивается авторизованным сервисом. Покупая бытовую технику, мы не допускаем к ней доморощенных «мастеров» – по крайней мере, до окончания гарантийного срока. Покупая современные гаджеты, мы опасаемся несанкционированного вмешательства в них, грозящего неисправностями или полным отказом устройств.</a:t>
            </a:r>
            <a:endParaRPr lang="ru-RU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8CA88D-207E-60D8-C2B6-C280E881DC55}"/>
              </a:ext>
            </a:extLst>
          </p:cNvPr>
          <p:cNvSpPr txBox="1"/>
          <p:nvPr/>
        </p:nvSpPr>
        <p:spPr>
          <a:xfrm>
            <a:off x="7125142" y="6194085"/>
            <a:ext cx="42286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 Уважением ООО «ГРАНЕЛЬЖКХ»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B75062-654E-8046-AABB-CF4AD155B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876" y="1296205"/>
            <a:ext cx="4279124" cy="4419600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418DF405-E3F3-5261-CEB5-4197F4384EEC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92014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4069" y="1175969"/>
            <a:ext cx="291592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</a:t>
            </a:r>
            <a:r>
              <a:rPr sz="1800" spc="28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1800" spc="19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ТН</a:t>
            </a:r>
            <a:r>
              <a:rPr sz="1800" spc="26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АЯ</a:t>
            </a:r>
            <a:r>
              <a:rPr sz="1800" spc="-18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31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СВЯЗЬ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14069" y="1743202"/>
            <a:ext cx="10340975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800" spc="-1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20" dirty="0">
                <a:latin typeface="Arial" panose="020B0604020202020204" pitchFamily="34" charset="0"/>
                <a:cs typeface="Arial" panose="020B0604020202020204" pitchFamily="34" charset="0"/>
              </a:rPr>
              <a:t>получения</a:t>
            </a:r>
            <a:r>
              <a:rPr sz="18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2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дополнительной</a:t>
            </a:r>
            <a:r>
              <a:rPr sz="18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5" dirty="0" err="1"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r>
              <a:rPr sz="18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spc="-1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sz="1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15" dirty="0">
                <a:latin typeface="Arial" panose="020B0604020202020204" pitchFamily="34" charset="0"/>
                <a:cs typeface="Arial" panose="020B0604020202020204" pitchFamily="34" charset="0"/>
              </a:rPr>
              <a:t>можете</a:t>
            </a:r>
            <a:r>
              <a:rPr sz="1800" spc="-1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45" dirty="0">
                <a:latin typeface="Arial" panose="020B0604020202020204" pitchFamily="34" charset="0"/>
                <a:cs typeface="Arial" panose="020B0604020202020204" pitchFamily="34" charset="0"/>
              </a:rPr>
              <a:t>обратиться</a:t>
            </a:r>
            <a:r>
              <a:rPr sz="1800" spc="-1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800" spc="-1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60" dirty="0" err="1">
                <a:latin typeface="Arial" panose="020B0604020202020204" pitchFamily="34" charset="0"/>
                <a:cs typeface="Arial" panose="020B0604020202020204" pitchFamily="34" charset="0"/>
              </a:rPr>
              <a:t>Управляющую</a:t>
            </a:r>
            <a:r>
              <a:rPr sz="1800" spc="-1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40" dirty="0" err="1">
                <a:latin typeface="Arial" panose="020B0604020202020204" pitchFamily="34" charset="0"/>
                <a:cs typeface="Arial" panose="020B0604020202020204" pitchFamily="34" charset="0"/>
              </a:rPr>
              <a:t>компанию</a:t>
            </a:r>
            <a:r>
              <a:rPr lang="en-US" sz="18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spc="40" dirty="0">
                <a:latin typeface="Arial" panose="020B0604020202020204" pitchFamily="34" charset="0"/>
                <a:cs typeface="Arial" panose="020B0604020202020204" pitchFamily="34" charset="0"/>
              </a:rPr>
              <a:t>«ГРАНЕЛЬЖКХ»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41303" y="6583781"/>
            <a:ext cx="267335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z="1200" spc="120" dirty="0">
                <a:solidFill>
                  <a:srgbClr val="FFFFFF"/>
                </a:solidFill>
                <a:latin typeface="Trebuchet MS"/>
                <a:cs typeface="Trebuchet MS"/>
              </a:rPr>
              <a:t>12</a:t>
            </a:fld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5CD5F90-247C-3062-254B-757400C67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" y="26262"/>
            <a:ext cx="2637716" cy="1046578"/>
          </a:xfrm>
          <a:prstGeom prst="rect">
            <a:avLst/>
          </a:prstGeom>
        </p:spPr>
      </p:pic>
      <p:pic>
        <p:nvPicPr>
          <p:cNvPr id="2" name="object 8">
            <a:extLst>
              <a:ext uri="{FF2B5EF4-FFF2-40B4-BE49-F238E27FC236}">
                <a16:creationId xmlns:a16="http://schemas.microsoft.com/office/drawing/2014/main" id="{1BB9434B-786C-8047-4A57-AAE7E9A698D3}"/>
              </a:ext>
            </a:extLst>
          </p:cNvPr>
          <p:cNvPicPr/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7912" y="4843108"/>
            <a:ext cx="276225" cy="239713"/>
          </a:xfrm>
          <a:prstGeom prst="rect">
            <a:avLst/>
          </a:prstGeom>
        </p:spPr>
      </p:pic>
      <p:pic>
        <p:nvPicPr>
          <p:cNvPr id="3" name="object 13">
            <a:extLst>
              <a:ext uri="{FF2B5EF4-FFF2-40B4-BE49-F238E27FC236}">
                <a16:creationId xmlns:a16="http://schemas.microsoft.com/office/drawing/2014/main" id="{5E2AD274-0FBF-F6C7-4787-CC4E8011B2EA}"/>
              </a:ext>
            </a:extLst>
          </p:cNvPr>
          <p:cNvPicPr/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11087" y="2455479"/>
            <a:ext cx="271463" cy="306387"/>
          </a:xfrm>
          <a:prstGeom prst="rect">
            <a:avLst/>
          </a:prstGeom>
        </p:spPr>
      </p:pic>
      <p:pic>
        <p:nvPicPr>
          <p:cNvPr id="9" name="object 7">
            <a:extLst>
              <a:ext uri="{FF2B5EF4-FFF2-40B4-BE49-F238E27FC236}">
                <a16:creationId xmlns:a16="http://schemas.microsoft.com/office/drawing/2014/main" id="{417EA9BC-3A64-2796-F30E-35A5C93A3029}"/>
              </a:ext>
            </a:extLst>
          </p:cNvPr>
          <p:cNvPicPr/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57079" y="5516268"/>
            <a:ext cx="277813" cy="157163"/>
          </a:xfrm>
          <a:prstGeom prst="rect">
            <a:avLst/>
          </a:prstGeom>
        </p:spPr>
      </p:pic>
      <p:pic>
        <p:nvPicPr>
          <p:cNvPr id="17" name="object 10">
            <a:extLst>
              <a:ext uri="{FF2B5EF4-FFF2-40B4-BE49-F238E27FC236}">
                <a16:creationId xmlns:a16="http://schemas.microsoft.com/office/drawing/2014/main" id="{A5A9DB45-F17B-35CD-F7A3-DDB8E240E8C6}"/>
              </a:ext>
            </a:extLst>
          </p:cNvPr>
          <p:cNvPicPr/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70809" y="4239033"/>
            <a:ext cx="276225" cy="193675"/>
          </a:xfrm>
          <a:prstGeom prst="rect">
            <a:avLst/>
          </a:prstGeom>
        </p:spPr>
      </p:pic>
      <p:pic>
        <p:nvPicPr>
          <p:cNvPr id="18" name="object 11">
            <a:extLst>
              <a:ext uri="{FF2B5EF4-FFF2-40B4-BE49-F238E27FC236}">
                <a16:creationId xmlns:a16="http://schemas.microsoft.com/office/drawing/2014/main" id="{2C009223-4666-6EB2-365C-6EBC4EB976B7}"/>
              </a:ext>
            </a:extLst>
          </p:cNvPr>
          <p:cNvPicPr/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1090" y="3637045"/>
            <a:ext cx="276225" cy="273050"/>
          </a:xfrm>
          <a:prstGeom prst="rect">
            <a:avLst/>
          </a:prstGeom>
        </p:spPr>
      </p:pic>
      <p:pic>
        <p:nvPicPr>
          <p:cNvPr id="19" name="object 12">
            <a:extLst>
              <a:ext uri="{FF2B5EF4-FFF2-40B4-BE49-F238E27FC236}">
                <a16:creationId xmlns:a16="http://schemas.microsoft.com/office/drawing/2014/main" id="{B623D540-F4AF-8C57-5CE8-0E84E67C32AE}"/>
              </a:ext>
            </a:extLst>
          </p:cNvPr>
          <p:cNvPicPr/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31558" y="3048259"/>
            <a:ext cx="271463" cy="268287"/>
          </a:xfrm>
          <a:prstGeom prst="rect">
            <a:avLst/>
          </a:prstGeom>
        </p:spPr>
      </p:pic>
      <p:sp>
        <p:nvSpPr>
          <p:cNvPr id="20" name="Rectangle 10">
            <a:extLst>
              <a:ext uri="{FF2B5EF4-FFF2-40B4-BE49-F238E27FC236}">
                <a16:creationId xmlns:a16="http://schemas.microsoft.com/office/drawing/2014/main" id="{BDB97F64-E0EF-14CF-BFAC-0B1E9B659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081" y="2811930"/>
            <a:ext cx="1137699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ggkm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669574BC-E39E-DD6E-4B15-162AB19FE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935" y="3143599"/>
            <a:ext cx="1523807" cy="158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@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ggkm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93C7FC37-828E-7FB9-01D0-6DE67CDEF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8027" y="4657715"/>
            <a:ext cx="2421538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t.me/s/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granellejkh</a:t>
            </a:r>
            <a:endParaRPr kumimoji="0" lang="ru-RU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308C096-D456-B0F1-184F-1CBFB598FF6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767935" y="5277741"/>
            <a:ext cx="1710256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1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</a:t>
            </a:r>
            <a:r>
              <a:rPr kumimoji="0" lang="en-US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vk.com/</a:t>
            </a:r>
            <a:r>
              <a:rPr kumimoji="0" lang="en-US" altLang="ru-RU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graneljkh</a:t>
            </a:r>
            <a:endParaRPr kumimoji="0" lang="en-US" alt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443664-F7CE-67E5-02C6-CA5C4CEB215E}"/>
              </a:ext>
            </a:extLst>
          </p:cNvPr>
          <p:cNvSpPr txBox="1"/>
          <p:nvPr/>
        </p:nvSpPr>
        <p:spPr>
          <a:xfrm>
            <a:off x="1680232" y="3037730"/>
            <a:ext cx="26680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+7 (495) 401-61-11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386A4D-4299-C6A2-F77F-DEEAF55FA826}"/>
              </a:ext>
            </a:extLst>
          </p:cNvPr>
          <p:cNvSpPr txBox="1"/>
          <p:nvPr/>
        </p:nvSpPr>
        <p:spPr>
          <a:xfrm>
            <a:off x="1680232" y="2488637"/>
            <a:ext cx="6093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М.О.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г.о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Балашиха, Балашихинское шоссе, дом 20, пом. 361</a:t>
            </a: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96BFAEE9-2C54-EFE3-6655-9E5EEDC68063}"/>
              </a:ext>
            </a:extLst>
          </p:cNvPr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F890EEF-96AE-18C3-1051-AA2595FC00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811930"/>
            <a:ext cx="6093995" cy="358657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736079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6646"/>
          </a:solidFill>
        </p:spPr>
        <p:txBody>
          <a:bodyPr wrap="square" lIns="0" tIns="0" rIns="0" bIns="0" rtlCol="0"/>
          <a:lstStyle/>
          <a:p>
            <a:endParaRPr>
              <a:solidFill>
                <a:srgbClr val="FF000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CC9DBA9-44D2-2743-9911-474769D98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11" y="5638800"/>
            <a:ext cx="2637716" cy="10465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156AD50-644A-348E-87DB-A2C851D57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6387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B6841C-4164-0510-E04B-8D9568114C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715000"/>
          </a:xfrm>
          <a:prstGeom prst="rect">
            <a:avLst/>
          </a:prstGeom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AC670660-6992-EA6A-D604-CF40597CDF6C}"/>
              </a:ext>
            </a:extLst>
          </p:cNvPr>
          <p:cNvSpPr/>
          <p:nvPr/>
        </p:nvSpPr>
        <p:spPr>
          <a:xfrm>
            <a:off x="0" y="6710187"/>
            <a:ext cx="12192000" cy="121920"/>
          </a:xfrm>
          <a:custGeom>
            <a:avLst/>
            <a:gdLst/>
            <a:ahLst/>
            <a:cxnLst/>
            <a:rect l="l" t="t" r="r" b="b"/>
            <a:pathLst>
              <a:path w="12192000" h="121920">
                <a:moveTo>
                  <a:pt x="12192000" y="0"/>
                </a:moveTo>
                <a:lnTo>
                  <a:pt x="0" y="0"/>
                </a:lnTo>
                <a:lnTo>
                  <a:pt x="0" y="121919"/>
                </a:lnTo>
                <a:lnTo>
                  <a:pt x="12192000" y="12191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1035</Words>
  <Application>Microsoft Office PowerPoint</Application>
  <PresentationFormat>Широкоэкранный</PresentationFormat>
  <Paragraphs>84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Times New Roman</vt:lpstr>
      <vt:lpstr>Trebuchet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ОБРАТНАЯ СВЯЗЬ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Авраменко</dc:creator>
  <cp:lastModifiedBy>Тугушева Валентина Александровна</cp:lastModifiedBy>
  <cp:revision>74</cp:revision>
  <cp:lastPrinted>2022-09-05T14:58:23Z</cp:lastPrinted>
  <dcterms:created xsi:type="dcterms:W3CDTF">2022-08-30T11:24:47Z</dcterms:created>
  <dcterms:modified xsi:type="dcterms:W3CDTF">2022-09-30T07:48:33Z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2022-08-30T00:00:00Z</vt:filetime>
  </property>
</Properties>
</file>