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6" r:id="rId3"/>
    <p:sldId id="258" r:id="rId4"/>
    <p:sldId id="274" r:id="rId5"/>
    <p:sldId id="264" r:id="rId6"/>
    <p:sldId id="267" r:id="rId7"/>
    <p:sldId id="275" r:id="rId8"/>
    <p:sldId id="276" r:id="rId9"/>
    <p:sldId id="268" r:id="rId10"/>
    <p:sldId id="270" r:id="rId11"/>
    <p:sldId id="271" r:id="rId12"/>
    <p:sldId id="272" r:id="rId13"/>
    <p:sldId id="27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73BE-AFFE-4298-922C-BE2F2C9B5953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66B2A99-18F5-4C0D-BC6F-7B739A90E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608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73BE-AFFE-4298-922C-BE2F2C9B5953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2A99-18F5-4C0D-BC6F-7B739A90E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396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73BE-AFFE-4298-922C-BE2F2C9B5953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66B2A99-18F5-4C0D-BC6F-7B739A90E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925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73BE-AFFE-4298-922C-BE2F2C9B5953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66B2A99-18F5-4C0D-BC6F-7B739A90E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67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73BE-AFFE-4298-922C-BE2F2C9B5953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66B2A99-18F5-4C0D-BC6F-7B739A90E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805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73BE-AFFE-4298-922C-BE2F2C9B5953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2A99-18F5-4C0D-BC6F-7B739A90E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176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73BE-AFFE-4298-922C-BE2F2C9B5953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2A99-18F5-4C0D-BC6F-7B739A90E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742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73BE-AFFE-4298-922C-BE2F2C9B5953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2A99-18F5-4C0D-BC6F-7B739A90E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79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73BE-AFFE-4298-922C-BE2F2C9B5953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6B2A99-18F5-4C0D-BC6F-7B739A90E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867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73BE-AFFE-4298-922C-BE2F2C9B5953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66B2A99-18F5-4C0D-BC6F-7B739A90E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682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73BE-AFFE-4298-922C-BE2F2C9B5953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66B2A99-18F5-4C0D-BC6F-7B739A90E2E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9946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73BE-AFFE-4298-922C-BE2F2C9B5953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6B2A99-18F5-4C0D-BC6F-7B739A90E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411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73BE-AFFE-4298-922C-BE2F2C9B5953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6B2A99-18F5-4C0D-BC6F-7B739A90E2E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1063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73BE-AFFE-4298-922C-BE2F2C9B5953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66B2A99-18F5-4C0D-BC6F-7B739A90E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369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73BE-AFFE-4298-922C-BE2F2C9B5953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2A99-18F5-4C0D-BC6F-7B739A90E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510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73BE-AFFE-4298-922C-BE2F2C9B5953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B2A99-18F5-4C0D-BC6F-7B739A90E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22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7C73BE-AFFE-4298-922C-BE2F2C9B5953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66B2A99-18F5-4C0D-BC6F-7B739A90E2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774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gbu-zapadnoedegunino.moscow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m.gosuslugi.ru/#!/licenses/763babae-a731-4bb9-94bc-3d4c1afb840f/house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ife.ru/p/427300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aplakal.com/forum28/topic1505758.html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ynapsenet.ru/searchorganization/organization/5137746252727-gbu-zhilischnik-rajona-zapadnoe-degunino/arbitrazhnie-dela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ind-org.com/arbitrage/40724_gbu_zhilishhnik_rajjona_zapadnoe_degunino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kad.arbitr.ru/Card/181595B2-1BB0-40D6-BCD9-9AC4E03A8B4C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kad.arbitr.ru/Card/2D1E3C2D-C1E0-4711-860F-F0002C6E3CAE" TargetMode="Externa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kad.arbitr.ru/Card/57251FDB-7EB1-40F2-9B88-A7CBEA1EA53B" TargetMode="External"/><Relationship Id="rId2" Type="http://schemas.openxmlformats.org/officeDocument/2006/relationships/hyperlink" Target="https://kad.arbitr.ru/Card/E686C51F-61E3-431D-A879-783ABE0043AC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ZapadnoeDeguninoR/561" TargetMode="External"/><Relationship Id="rId2" Type="http://schemas.openxmlformats.org/officeDocument/2006/relationships/hyperlink" Target="https://t.me/ZapadnoeDegunino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.me/ZapadnoeDeguninoR/450" TargetMode="External"/><Relationship Id="rId5" Type="http://schemas.openxmlformats.org/officeDocument/2006/relationships/hyperlink" Target="https://t.me/ZapadnoeDeguninoR/454" TargetMode="External"/><Relationship Id="rId4" Type="http://schemas.openxmlformats.org/officeDocument/2006/relationships/hyperlink" Target="https://t.me/ZapadnoeDeguninoR/544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B66138-013B-74F1-9192-DD5AEF6EAE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0"/>
            <a:ext cx="8915399" cy="2043512"/>
          </a:xfrm>
        </p:spPr>
        <p:txBody>
          <a:bodyPr>
            <a:noAutofit/>
          </a:bodyPr>
          <a:lstStyle/>
          <a:p>
            <a:r>
              <a:rPr lang="ru-RU" sz="4000" dirty="0"/>
              <a:t>ИНФОРМАЦИЯ О </a:t>
            </a:r>
            <a:r>
              <a:rPr lang="ru-RU" sz="4000" b="1" dirty="0"/>
              <a:t>ГБУ ЖИЛИЩНИК</a:t>
            </a:r>
            <a:br>
              <a:rPr lang="ru-RU" sz="4000" dirty="0"/>
            </a:br>
            <a:r>
              <a:rPr lang="ru-RU" sz="4000" dirty="0"/>
              <a:t>(Западное Дегунино)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B969256-12BD-37F4-1138-44F427D75E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3857" y="2043512"/>
            <a:ext cx="8915399" cy="1126283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https://gbu-zapadnoedegunino.moscow/</a:t>
            </a:r>
            <a:endParaRPr lang="ru-RU" dirty="0"/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22BB5E-77DF-CB61-18D0-28CFF3D21593}"/>
              </a:ext>
            </a:extLst>
          </p:cNvPr>
          <p:cNvSpPr txBox="1"/>
          <p:nvPr/>
        </p:nvSpPr>
        <p:spPr>
          <a:xfrm>
            <a:off x="2663857" y="2565452"/>
            <a:ext cx="877355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ГБУ «ЖИЛИЩНИК»:</a:t>
            </a:r>
          </a:p>
          <a:p>
            <a:r>
              <a:rPr lang="ru-RU" sz="1600" dirty="0"/>
              <a:t>Государственное бюджетное учреждение.</a:t>
            </a:r>
          </a:p>
          <a:p>
            <a:endParaRPr lang="ru-RU" sz="1600" dirty="0"/>
          </a:p>
          <a:p>
            <a:r>
              <a:rPr lang="ru-RU" sz="1600" dirty="0"/>
              <a:t>Все денежные средства, перечисляемые в организацию - поступают</a:t>
            </a:r>
          </a:p>
          <a:p>
            <a:r>
              <a:rPr lang="ru-RU" sz="1600" dirty="0"/>
              <a:t>в бюджет города и уже оттуда выделяются в ГБУ «ЖИЛИЩНИК».</a:t>
            </a:r>
          </a:p>
          <a:p>
            <a:endParaRPr lang="ru-RU" sz="1600" dirty="0"/>
          </a:p>
          <a:p>
            <a:r>
              <a:rPr lang="ru-RU" sz="1600" dirty="0"/>
              <a:t>Работа с бюджетными деньгами автоматически подразумевает </a:t>
            </a:r>
          </a:p>
          <a:p>
            <a:r>
              <a:rPr lang="ru-RU" sz="1600" dirty="0"/>
              <a:t>под собой торги, согласно </a:t>
            </a:r>
            <a:r>
              <a:rPr lang="ru-RU" sz="1600" b="1" dirty="0"/>
              <a:t>223 ФЗ.</a:t>
            </a:r>
          </a:p>
          <a:p>
            <a:endParaRPr lang="ru-RU" sz="1600" dirty="0"/>
          </a:p>
          <a:p>
            <a:r>
              <a:rPr lang="ru-RU" sz="1600" dirty="0"/>
              <a:t>Торги проводятся в конце текущего года, 1 (один) раз в год – на будущий год.</a:t>
            </a:r>
          </a:p>
          <a:p>
            <a:r>
              <a:rPr lang="ru-RU" sz="1600" dirty="0"/>
              <a:t>Соответственно, при переходе в конце года в ГБУ «ЖИЛИЩНИК», МКД не успевает </a:t>
            </a:r>
          </a:p>
          <a:p>
            <a:r>
              <a:rPr lang="ru-RU" sz="1600" dirty="0"/>
              <a:t>попасть на торги и все будет зависеть от решения Муниципалитета.</a:t>
            </a:r>
          </a:p>
          <a:p>
            <a:endParaRPr lang="ru-RU" sz="1600" dirty="0"/>
          </a:p>
          <a:p>
            <a:r>
              <a:rPr lang="ru-RU" sz="1600" dirty="0"/>
              <a:t>В случае, возможности проведения торгов и возможности перехода МКД </a:t>
            </a:r>
          </a:p>
          <a:p>
            <a:r>
              <a:rPr lang="ru-RU" sz="1600" dirty="0"/>
              <a:t>в управление ГБУ «ЖИЛИЩНИК» - процедура занимает несколько месяцев.</a:t>
            </a:r>
          </a:p>
        </p:txBody>
      </p:sp>
    </p:spTree>
    <p:extLst>
      <p:ext uri="{BB962C8B-B14F-4D97-AF65-F5344CB8AC3E}">
        <p14:creationId xmlns:p14="http://schemas.microsoft.com/office/powerpoint/2010/main" val="3975646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178723-1970-092B-FA54-CC455ABB7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ДОМА В УПРАВЛЕНИИ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7A4EB6-4174-892B-6CBC-79B87938B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ПОЛНЫЙ ПЕРЕЧЕНЬ ДОМОВ:</a:t>
            </a:r>
          </a:p>
          <a:p>
            <a:r>
              <a:rPr lang="ru-RU" dirty="0"/>
              <a:t>83 ДОМА В УПРАВЛЕНИИ – РАЙОН ЗАПАДНОЕ ДЕГУНИНО</a:t>
            </a:r>
          </a:p>
          <a:p>
            <a:r>
              <a:rPr lang="ru-RU" dirty="0">
                <a:hlinkClick r:id="rId2"/>
              </a:rPr>
              <a:t>СПИСОК ДОМОВ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6637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A6C1986-E0C5-9721-BF27-F78FF2704E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81"/>
          <a:stretch/>
        </p:blipFill>
        <p:spPr>
          <a:xfrm>
            <a:off x="2583496" y="211797"/>
            <a:ext cx="7025007" cy="210103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605754-A125-A75A-69E1-F4EC068016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22"/>
          <a:stretch/>
        </p:blipFill>
        <p:spPr>
          <a:xfrm>
            <a:off x="2583496" y="2312827"/>
            <a:ext cx="7025007" cy="223234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4318B07-86F0-A8BD-C99E-B7142D609C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13"/>
          <a:stretch/>
        </p:blipFill>
        <p:spPr>
          <a:xfrm>
            <a:off x="2583496" y="4545174"/>
            <a:ext cx="7025007" cy="203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927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24662B-156A-4CB0-FD2A-2A3715E8D2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3" b="15044"/>
          <a:stretch/>
        </p:blipFill>
        <p:spPr>
          <a:xfrm>
            <a:off x="166867" y="211794"/>
            <a:ext cx="7025007" cy="20831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C00214A-19DB-C13A-6DB9-10073A78D2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85"/>
          <a:stretch/>
        </p:blipFill>
        <p:spPr>
          <a:xfrm>
            <a:off x="166867" y="2294972"/>
            <a:ext cx="7025007" cy="226805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5DD0378-40BC-0175-E7BF-A76D9D2A398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8" b="6791"/>
          <a:stretch/>
        </p:blipFill>
        <p:spPr>
          <a:xfrm>
            <a:off x="166866" y="4563027"/>
            <a:ext cx="7025007" cy="20831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DF591D-D5D8-B959-4D69-247E0D9945D5}"/>
              </a:ext>
            </a:extLst>
          </p:cNvPr>
          <p:cNvSpPr txBox="1"/>
          <p:nvPr/>
        </p:nvSpPr>
        <p:spPr>
          <a:xfrm>
            <a:off x="7420987" y="1961003"/>
            <a:ext cx="466826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1. </a:t>
            </a:r>
            <a:r>
              <a:rPr lang="ru-RU" dirty="0"/>
              <a:t>НЕТ ОПЫТА УПРАВЛЕНИЯ </a:t>
            </a:r>
          </a:p>
          <a:p>
            <a:r>
              <a:rPr lang="ru-RU" dirty="0"/>
              <a:t>УМНЫМИ ДОМАМИ;</a:t>
            </a:r>
          </a:p>
          <a:p>
            <a:r>
              <a:rPr lang="ru-RU" b="1" dirty="0">
                <a:solidFill>
                  <a:srgbClr val="FF0000"/>
                </a:solidFill>
              </a:rPr>
              <a:t>2. </a:t>
            </a:r>
            <a:r>
              <a:rPr lang="ru-RU" dirty="0"/>
              <a:t>НЕТ СПЕЦИАЛИСТОВ ПО </a:t>
            </a:r>
          </a:p>
          <a:p>
            <a:r>
              <a:rPr lang="ru-RU" dirty="0"/>
              <a:t>ОБСЛУЖИВАНИЮ </a:t>
            </a:r>
          </a:p>
          <a:p>
            <a:r>
              <a:rPr lang="ru-RU" dirty="0"/>
              <a:t>ВЫСОКОТЕХНОЛОГИЧНЫХ ДОМОВ;</a:t>
            </a:r>
          </a:p>
          <a:p>
            <a:r>
              <a:rPr lang="ru-RU" b="1" dirty="0">
                <a:solidFill>
                  <a:srgbClr val="FF0000"/>
                </a:solidFill>
              </a:rPr>
              <a:t>3. </a:t>
            </a:r>
            <a:r>
              <a:rPr lang="en-US" dirty="0"/>
              <a:t>MAX S</a:t>
            </a:r>
            <a:r>
              <a:rPr lang="ru-RU" dirty="0"/>
              <a:t> – 22 000 КВ.М.;</a:t>
            </a:r>
          </a:p>
          <a:p>
            <a:r>
              <a:rPr lang="ru-RU" b="1" dirty="0">
                <a:solidFill>
                  <a:srgbClr val="FF0000"/>
                </a:solidFill>
              </a:rPr>
              <a:t>4. </a:t>
            </a:r>
            <a:r>
              <a:rPr lang="en-US" dirty="0"/>
              <a:t>MAX</a:t>
            </a:r>
            <a:r>
              <a:rPr lang="ru-RU" dirty="0"/>
              <a:t> ЭТАЖНОСТЬ МКД – 17 ЭТАЖЕЙ.</a:t>
            </a:r>
          </a:p>
        </p:txBody>
      </p:sp>
    </p:spTree>
    <p:extLst>
      <p:ext uri="{BB962C8B-B14F-4D97-AF65-F5344CB8AC3E}">
        <p14:creationId xmlns:p14="http://schemas.microsoft.com/office/powerpoint/2010/main" val="1723151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795509-EAAF-6F73-C076-FD2548EC5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ИНФОРМАЦИЯ О ГБУ «ЖИЛИЩНИК»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F4019A5-04A7-321B-5C48-C783EA878E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9756" y="1502553"/>
            <a:ext cx="5074498" cy="3358696"/>
          </a:xfr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CE425A-323D-DE28-5AF2-A6CD9767B4DB}"/>
              </a:ext>
            </a:extLst>
          </p:cNvPr>
          <p:cNvSpPr txBox="1"/>
          <p:nvPr/>
        </p:nvSpPr>
        <p:spPr>
          <a:xfrm>
            <a:off x="434981" y="4953001"/>
            <a:ext cx="2848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ССЫЛКА НА НОВОСТЬ:</a:t>
            </a:r>
          </a:p>
          <a:p>
            <a:r>
              <a:rPr lang="en-US" dirty="0">
                <a:hlinkClick r:id="rId3"/>
              </a:rPr>
              <a:t>https://life.ru/p/427300</a:t>
            </a:r>
            <a:endParaRPr lang="ru-RU" dirty="0"/>
          </a:p>
        </p:txBody>
      </p:sp>
      <p:pic>
        <p:nvPicPr>
          <p:cNvPr id="3" name="Объект 4">
            <a:extLst>
              <a:ext uri="{FF2B5EF4-FFF2-40B4-BE49-F238E27FC236}">
                <a16:creationId xmlns:a16="http://schemas.microsoft.com/office/drawing/2014/main" id="{72BB1D1C-7B2F-6F5B-EDE8-F04FA5A40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1888" y="1502554"/>
            <a:ext cx="5907884" cy="335869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57B2E3-F577-7A98-443F-CDE25F30EFA3}"/>
              </a:ext>
            </a:extLst>
          </p:cNvPr>
          <p:cNvSpPr txBox="1"/>
          <p:nvPr/>
        </p:nvSpPr>
        <p:spPr>
          <a:xfrm>
            <a:off x="5761888" y="4953001"/>
            <a:ext cx="53014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ССЫЛКА НА МАТЕРИАЛ:</a:t>
            </a:r>
          </a:p>
          <a:p>
            <a:r>
              <a:rPr lang="ru-RU" dirty="0">
                <a:hlinkClick r:id="rId5"/>
              </a:rPr>
              <a:t>НЕРВНЫЙ ПРЕДСТАВИТЕЛЬ ГБУ «ЖИЛИЩНИК»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0646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FF32DA-521D-9FD1-3713-1D1DED4DC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0" dirty="0">
                <a:solidFill>
                  <a:srgbClr val="1F3040"/>
                </a:solidFill>
                <a:effectLst/>
              </a:rPr>
              <a:t>Арбитражные дела ГБУ "ЖИЛИЩНИК РАЙОНА ЗАПАДНОЕ ДЕГУНИНО"</a:t>
            </a:r>
            <a:br>
              <a:rPr lang="ru-RU" b="1" i="0" dirty="0">
                <a:solidFill>
                  <a:srgbClr val="1F3040"/>
                </a:solidFill>
                <a:effectLst/>
                <a:latin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23D17DB-2F7F-4EF4-066D-D65A54C436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18"/>
          <a:stretch/>
        </p:blipFill>
        <p:spPr>
          <a:xfrm>
            <a:off x="0" y="1772816"/>
            <a:ext cx="12205463" cy="347098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1E8094-6F05-6141-B25E-D81F7A1AA66D}"/>
              </a:ext>
            </a:extLst>
          </p:cNvPr>
          <p:cNvSpPr txBox="1"/>
          <p:nvPr/>
        </p:nvSpPr>
        <p:spPr>
          <a:xfrm>
            <a:off x="1333293" y="5243805"/>
            <a:ext cx="33586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ССЫЛКА НА ИСТОЧНИК:</a:t>
            </a:r>
          </a:p>
          <a:p>
            <a:r>
              <a:rPr lang="ru-RU" dirty="0">
                <a:hlinkClick r:id="rId3"/>
              </a:rPr>
              <a:t>ПОЛНАЯ ИНФОРМАЦИЯ ТУТ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833836-93B5-2EB2-153B-222D77583A0B}"/>
              </a:ext>
            </a:extLst>
          </p:cNvPr>
          <p:cNvSpPr txBox="1"/>
          <p:nvPr/>
        </p:nvSpPr>
        <p:spPr>
          <a:xfrm>
            <a:off x="6102731" y="5699528"/>
            <a:ext cx="46842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ПОЛНЫЙ СПИСОК АРБИТРАЖНЫХ ДЕЛ:</a:t>
            </a:r>
          </a:p>
          <a:p>
            <a:r>
              <a:rPr lang="ru-RU" dirty="0">
                <a:hlinkClick r:id="rId4"/>
              </a:rPr>
              <a:t>СПИСОК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3976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DA58EB-B694-4E9F-196C-C254E0D5C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i="0" dirty="0">
                <a:solidFill>
                  <a:srgbClr val="1F3040"/>
                </a:solidFill>
                <a:effectLst/>
              </a:rPr>
              <a:t>Арбитражные дела ГБУ "ЖИЛИЩНИК РАЙОНА ЗАПАДНОЕ ДЕГУНИНО"</a:t>
            </a: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3C67F1-E53B-9357-64BE-4F2F905CD3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316"/>
          <a:stretch/>
        </p:blipFill>
        <p:spPr>
          <a:xfrm>
            <a:off x="1184764" y="1474237"/>
            <a:ext cx="4799180" cy="475965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D98FDA-8B41-0177-653A-277DFD32579E}"/>
              </a:ext>
            </a:extLst>
          </p:cNvPr>
          <p:cNvSpPr txBox="1"/>
          <p:nvPr/>
        </p:nvSpPr>
        <p:spPr>
          <a:xfrm>
            <a:off x="1184764" y="6233890"/>
            <a:ext cx="47991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hlinkClick r:id="rId3"/>
              </a:rPr>
              <a:t>https://kad.arbitr.ru/Card/181595B2-1BB0-40D6-BCD9-9AC4E03A8B4C</a:t>
            </a:r>
            <a:endParaRPr lang="ru-RU" sz="11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73146D2-C137-BA3B-5CEF-4BDD6653AB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1996" y="1474237"/>
            <a:ext cx="5083066" cy="475965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AD4182-60C6-ADC5-BB75-478E596400A4}"/>
              </a:ext>
            </a:extLst>
          </p:cNvPr>
          <p:cNvSpPr txBox="1"/>
          <p:nvPr/>
        </p:nvSpPr>
        <p:spPr>
          <a:xfrm>
            <a:off x="6096000" y="6318528"/>
            <a:ext cx="48606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hlinkClick r:id="rId5"/>
              </a:rPr>
              <a:t>https://kad.arbitr.ru/Card/2D1E3C2D-C1E0-4711-860F-F0002C6E3CAE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392793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DA58EB-B694-4E9F-196C-C254E0D5C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i="0" dirty="0">
                <a:solidFill>
                  <a:srgbClr val="1F3040"/>
                </a:solidFill>
                <a:effectLst/>
              </a:rPr>
              <a:t>Арбитражные дела ГБУ "ЖИЛИЩНИК РАЙОНА ЗАПАДНОЕ ДЕГУНИНО"</a:t>
            </a:r>
            <a:endParaRPr lang="ru-RU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D98FDA-8B41-0177-653A-277DFD32579E}"/>
              </a:ext>
            </a:extLst>
          </p:cNvPr>
          <p:cNvSpPr txBox="1"/>
          <p:nvPr/>
        </p:nvSpPr>
        <p:spPr>
          <a:xfrm>
            <a:off x="354094" y="4806306"/>
            <a:ext cx="47991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hlinkClick r:id="rId2"/>
              </a:rPr>
              <a:t>https://kad.arbitr.ru/Card/E686C51F-61E3-431D-A879-783ABE0043AC</a:t>
            </a:r>
            <a:endParaRPr lang="ru-RU"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AD4182-60C6-ADC5-BB75-478E596400A4}"/>
              </a:ext>
            </a:extLst>
          </p:cNvPr>
          <p:cNvSpPr txBox="1"/>
          <p:nvPr/>
        </p:nvSpPr>
        <p:spPr>
          <a:xfrm>
            <a:off x="6096000" y="6318528"/>
            <a:ext cx="48606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hlinkClick r:id="rId3"/>
              </a:rPr>
              <a:t>https://kad.arbitr.ru/Card/57251FDB-7EB1-40F2-9B88-A7CBEA1EA53B</a:t>
            </a:r>
            <a:endParaRPr lang="ru-RU" sz="11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D6BC5D-C9E2-3CF6-9CFF-B678C2D0FF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94" y="1474237"/>
            <a:ext cx="5629850" cy="321316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E16B9D9-C3DB-9809-E40D-29EBAACB18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572" y="1474236"/>
            <a:ext cx="3819844" cy="481813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667881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431FD-F33C-D1CB-560B-23BD3D68D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ОТЗЫВЫ В СЕТИ ИНТЕРНЕТ: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2BC67E-F39E-FE2E-3834-5751CD7B8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79160"/>
            <a:ext cx="8915400" cy="3777622"/>
          </a:xfrm>
        </p:spPr>
        <p:txBody>
          <a:bodyPr/>
          <a:lstStyle/>
          <a:p>
            <a:r>
              <a:rPr lang="en-US" sz="1800" b="1" i="0" u="sng" strike="noStrike" dirty="0">
                <a:solidFill>
                  <a:srgbClr val="0563C1"/>
                </a:solidFill>
                <a:effectLst/>
                <a:latin typeface="Calibri" panose="020F0502020204030204" pitchFamily="34" charset="0"/>
                <a:hlinkClick r:id="rId2"/>
              </a:rPr>
              <a:t>https://t.me/ZapadnoeDeguninoR</a:t>
            </a:r>
            <a:r>
              <a:rPr lang="en-US" dirty="0"/>
              <a:t> </a:t>
            </a:r>
            <a:r>
              <a:rPr lang="ru-RU" dirty="0"/>
              <a:t> - 176 ПОДПИСЧИКОВ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29214E0-FB41-8DDF-3331-4900186D48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6382627"/>
              </p:ext>
            </p:extLst>
          </p:nvPr>
        </p:nvGraphicFramePr>
        <p:xfrm>
          <a:off x="1247722" y="2108282"/>
          <a:ext cx="9696555" cy="37609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5851">
                  <a:extLst>
                    <a:ext uri="{9D8B030D-6E8A-4147-A177-3AD203B41FA5}">
                      <a16:colId xmlns:a16="http://schemas.microsoft.com/office/drawing/2014/main" val="1777470616"/>
                    </a:ext>
                  </a:extLst>
                </a:gridCol>
                <a:gridCol w="8090704">
                  <a:extLst>
                    <a:ext uri="{9D8B030D-6E8A-4147-A177-3AD203B41FA5}">
                      <a16:colId xmlns:a16="http://schemas.microsoft.com/office/drawing/2014/main" val="2908001136"/>
                    </a:ext>
                  </a:extLst>
                </a:gridCol>
              </a:tblGrid>
              <a:tr h="76240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sng" strike="noStrike" dirty="0">
                          <a:effectLst/>
                          <a:hlinkClick r:id="rId3"/>
                        </a:rPr>
                        <a:t>https://t.me/ZapadnoeDeguninoR/561</a:t>
                      </a:r>
                      <a:endParaRPr lang="en-US" sz="105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Евгения Краюшкина (https://vk.com/id3003339) пишет, что уже давно сломана площадка на Дегунинской, 13к2, и её не чинят: "Помимо этого, есть еще качалка носорог без ручек".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38578857"/>
                  </a:ext>
                </a:extLst>
              </a:tr>
              <a:tr h="78377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sng" strike="noStrike">
                          <a:effectLst/>
                          <a:hlinkClick r:id="rId4"/>
                        </a:rPr>
                        <a:t>https://t.me/ZapadnoeDeguninoR/544</a:t>
                      </a:r>
                      <a:endParaRPr lang="en-US" sz="105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"Помогите избавится от такого соседства!!!", - пишет Мария Смирнова 🙏🏻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Да уж, крысы немаленькие бегают..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23157303"/>
                  </a:ext>
                </a:extLst>
              </a:tr>
              <a:tr h="10730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sng" strike="noStrike">
                          <a:effectLst/>
                          <a:hlinkClick r:id="rId5"/>
                        </a:rPr>
                        <a:t>https://t.me/ZapadnoeDeguninoR/454</a:t>
                      </a:r>
                      <a:endParaRPr lang="en-US" sz="105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Детская площадка на Весенней, 20, уже давно требует ремонта...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Марина написала. что жильцы ходили в управляющую компанию, но это не помогло... Управа (https://vk.com/id703728984) надежда на вас 💪🏻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8586561"/>
                  </a:ext>
                </a:extLst>
              </a:tr>
              <a:tr h="114175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u="sng" strike="noStrike">
                          <a:effectLst/>
                          <a:hlinkClick r:id="rId6"/>
                        </a:rPr>
                        <a:t>https://t.me/ZapadnoeDeguninoR/450</a:t>
                      </a:r>
                      <a:endParaRPr lang="en-US" sz="105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Наша соседка Вера написала, что её дом на </a:t>
                      </a:r>
                      <a:r>
                        <a:rPr lang="ru-RU" sz="1000" u="none" strike="noStrike" dirty="0" err="1">
                          <a:effectLst/>
                        </a:rPr>
                        <a:t>Коровинском</a:t>
                      </a:r>
                      <a:r>
                        <a:rPr lang="ru-RU" sz="1000" u="none" strike="noStrike" dirty="0">
                          <a:effectLst/>
                        </a:rPr>
                        <a:t> шоссе, 31,сносят 2029-2032, и видимо поэтому сейчас о нём позабыли. 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Дворника нет, никто мусор не убирает... За домом образовалась настоящая помойка.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Управа (https://vk.com/id703728984) помогите жильцам.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07237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70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431FD-F33C-D1CB-560B-23BD3D68D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ОТЗЫВЫ В СЕТИ ИНТЕРНЕТ: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DEE619-C24C-13B7-F7A2-8B09BFD30D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81" b="10681"/>
          <a:stretch/>
        </p:blipFill>
        <p:spPr>
          <a:xfrm>
            <a:off x="1343642" y="1446247"/>
            <a:ext cx="9806442" cy="195009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A9C008-0824-3305-D30D-F2DEE32D88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643" y="3588971"/>
            <a:ext cx="9806442" cy="255460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25522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431FD-F33C-D1CB-560B-23BD3D68D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ОТЗЫВЫ В СЕТИ ИНТЕРНЕТ: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846DBA5-3001-E772-A2DD-5AFF09A52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1680871"/>
            <a:ext cx="866775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052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431FD-F33C-D1CB-560B-23BD3D68D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ОТЗЫВЫ В СЕТИ ИНТЕРНЕТ: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FF23C3-A4D5-D50F-0DB7-F23700FCE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4" y="1680871"/>
            <a:ext cx="9164041" cy="428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990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431FD-F33C-D1CB-560B-23BD3D68D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ОТЗЫВЫ В СЕТИ ИНТЕРНЕТ: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BF2D3F-E901-3D4B-BDA1-E7CB50DB4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325" y="1681843"/>
            <a:ext cx="8515350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09859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271</TotalTime>
  <Words>425</Words>
  <Application>Microsoft Office PowerPoint</Application>
  <PresentationFormat>Широкоэкранный</PresentationFormat>
  <Paragraphs>58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 3</vt:lpstr>
      <vt:lpstr>Легкий дым</vt:lpstr>
      <vt:lpstr>ИНФОРМАЦИЯ О ГБУ ЖИЛИЩНИК (Западное Дегунино)</vt:lpstr>
      <vt:lpstr>ДОМА В УПРАВЛЕНИИ</vt:lpstr>
      <vt:lpstr>Презентация PowerPoint</vt:lpstr>
      <vt:lpstr>Презентация PowerPoint</vt:lpstr>
      <vt:lpstr>ИНФОРМАЦИЯ О ГБУ «ЖИЛИЩНИК»</vt:lpstr>
      <vt:lpstr>Арбитражные дела ГБУ "ЖИЛИЩНИК РАЙОНА ЗАПАДНОЕ ДЕГУНИНО" </vt:lpstr>
      <vt:lpstr>Арбитражные дела ГБУ "ЖИЛИЩНИК РАЙОНА ЗАПАДНОЕ ДЕГУНИНО"</vt:lpstr>
      <vt:lpstr>Арбитражные дела ГБУ "ЖИЛИЩНИК РАЙОНА ЗАПАДНОЕ ДЕГУНИНО"</vt:lpstr>
      <vt:lpstr>ОТЗЫВЫ В СЕТИ ИНТЕРНЕТ:</vt:lpstr>
      <vt:lpstr>ОТЗЫВЫ В СЕТИ ИНТЕРНЕТ:</vt:lpstr>
      <vt:lpstr>ОТЗЫВЫ В СЕТИ ИНТЕРНЕТ:</vt:lpstr>
      <vt:lpstr>ОТЗЫВЫ В СЕТИ ИНТЕРНЕТ:</vt:lpstr>
      <vt:lpstr>ОТЗЫВЫ В СЕТИ ИНТЕРНЕТ: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О ГБУ ЖИЛИЩНИК (Западное Дегунино)</dc:title>
  <dc:creator>Криуля Ирина Юрьевна</dc:creator>
  <cp:lastModifiedBy>Тугушева Валентина Александровна</cp:lastModifiedBy>
  <cp:revision>29</cp:revision>
  <dcterms:created xsi:type="dcterms:W3CDTF">2022-09-15T12:43:56Z</dcterms:created>
  <dcterms:modified xsi:type="dcterms:W3CDTF">2022-09-19T19:18:21Z</dcterms:modified>
</cp:coreProperties>
</file>